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56" r:id="rId2"/>
    <p:sldId id="333" r:id="rId3"/>
    <p:sldId id="393" r:id="rId4"/>
    <p:sldId id="306" r:id="rId5"/>
    <p:sldId id="377" r:id="rId6"/>
    <p:sldId id="395" r:id="rId7"/>
    <p:sldId id="410" r:id="rId8"/>
    <p:sldId id="394" r:id="rId9"/>
    <p:sldId id="392" r:id="rId10"/>
    <p:sldId id="411" r:id="rId11"/>
    <p:sldId id="396" r:id="rId12"/>
    <p:sldId id="339" r:id="rId13"/>
    <p:sldId id="412" r:id="rId14"/>
    <p:sldId id="403" r:id="rId15"/>
    <p:sldId id="404" r:id="rId16"/>
    <p:sldId id="405" r:id="rId17"/>
    <p:sldId id="406" r:id="rId18"/>
    <p:sldId id="413" r:id="rId19"/>
    <p:sldId id="407" r:id="rId20"/>
    <p:sldId id="414" r:id="rId21"/>
    <p:sldId id="415" r:id="rId22"/>
    <p:sldId id="408" r:id="rId23"/>
    <p:sldId id="416" r:id="rId24"/>
    <p:sldId id="417" r:id="rId25"/>
    <p:sldId id="409" r:id="rId26"/>
    <p:sldId id="39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398" r:id="rId35"/>
    <p:sldId id="401" r:id="rId36"/>
    <p:sldId id="402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7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50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97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46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1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65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79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9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0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0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70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66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5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02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5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57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4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87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5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0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11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66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gif"/><Relationship Id="rId4" Type="http://schemas.openxmlformats.org/officeDocument/2006/relationships/image" Target="../media/image7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25" Type="http://schemas.openxmlformats.org/officeDocument/2006/relationships/image" Target="../media/image2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3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3.wmf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4" Type="http://schemas.openxmlformats.org/officeDocument/2006/relationships/image" Target="../media/image19.png"/><Relationship Id="rId11" Type="http://schemas.openxmlformats.org/officeDocument/2006/relationships/oleObject" Target="../embeddings/oleObject2.bin"/><Relationship Id="rId32" Type="http://schemas.openxmlformats.org/officeDocument/2006/relationships/image" Target="../media/image6.png"/><Relationship Id="rId28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19" Type="http://schemas.openxmlformats.org/officeDocument/2006/relationships/image" Target="../media/image14.png"/><Relationship Id="rId31" Type="http://schemas.openxmlformats.org/officeDocument/2006/relationships/image" Target="../media/image5.png"/><Relationship Id="rId27" Type="http://schemas.openxmlformats.org/officeDocument/2006/relationships/image" Target="../media/image4.png"/><Relationship Id="rId30" Type="http://schemas.openxmlformats.org/officeDocument/2006/relationships/oleObject" Target="../embeddings/oleObject2.bin"/><Relationship Id="rId1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9" y="150224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2: Regression (Part I)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for regression problems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74370CF-A457-4D03-AB92-42052E4E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41138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/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make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small as possible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blipFill>
                <a:blip r:embed="rId3"/>
                <a:stretch>
                  <a:fillRect l="-434" t="-1994" b="-3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/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)≥0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F05D5AF-6AE9-445F-8AE2-C19DD4081CD7}"/>
              </a:ext>
            </a:extLst>
          </p:cNvPr>
          <p:cNvSpPr txBox="1"/>
          <p:nvPr/>
        </p:nvSpPr>
        <p:spPr>
          <a:xfrm>
            <a:off x="521110" y="5112774"/>
            <a:ext cx="8249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very high-dimensional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F361A-94E5-4B5D-AB78-60C04B59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0" y="1139579"/>
            <a:ext cx="7869832" cy="4264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/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0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6B4DB1-6EC8-48DC-88B0-DC91A74D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1" y="3506034"/>
            <a:ext cx="4134178" cy="3308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C5424C-5642-4332-8666-D330B3551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26" y="3584733"/>
            <a:ext cx="3938751" cy="3151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5C94B8-368E-4847-920B-E223D8F41B98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5C94B8-368E-4847-920B-E223D8F4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FFC01-FA7E-43DE-8404-2605FD5D4D82}"/>
                  </a:ext>
                </a:extLst>
              </p:cNvPr>
              <p:cNvSpPr/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FFC01-FA7E-43DE-8404-2605FD5D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AB186D-7A32-46B4-9A37-2BF032D4E6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18" y="767226"/>
            <a:ext cx="3001459" cy="24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7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5C85B2-77C8-4C6C-8281-85C3BDD70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5" y="3264345"/>
            <a:ext cx="4121891" cy="32985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A11C5E-5A18-4925-A1D8-2F7636580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34" y="3429000"/>
            <a:ext cx="3917391" cy="3133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77DF-8F87-4D14-9664-F91C67412964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77DF-8F87-4D14-9664-F91C6741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FAA29E-2140-4E73-BC69-A1BBFE72611D}"/>
                  </a:ext>
                </a:extLst>
              </p:cNvPr>
              <p:cNvSpPr/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FAA29E-2140-4E73-BC69-A1BBFE726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F1A08-8ED8-476B-81E9-1F8D5086D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19" y="3429000"/>
            <a:ext cx="3926512" cy="31412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EC50F8-1023-4F96-89B3-F937211DD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7" y="3291306"/>
            <a:ext cx="4097318" cy="3278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EE7FBD-6531-407D-9640-BE951CC8164F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EE7FBD-6531-407D-9640-BE951CC8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53EBF2-6975-4BE9-ACC2-1C2D11E108A0}"/>
                  </a:ext>
                </a:extLst>
              </p:cNvPr>
              <p:cNvSpPr/>
              <p:nvPr/>
            </p:nvSpPr>
            <p:spPr>
              <a:xfrm>
                <a:off x="2942691" y="2416360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53EBF2-6975-4BE9-ACC2-1C2D11E1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91" y="2416360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1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1ECBB8-4139-46D4-8D9E-47D196756379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1ECBB8-4139-46D4-8D9E-47D196756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E1DC69-AB9E-44A7-BD29-289A6ADDB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691BA61-C8FB-44A3-AA99-B01DB57F69C7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691BA61-C8FB-44A3-AA99-B01DB57F6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824A8F-F820-41EA-B464-BE18B0106C23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824A8F-F820-41EA-B464-BE18B0106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0404DA-7626-468C-A6AA-519C0423E853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=5−1×2×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0404DA-7626-468C-A6AA-519C0423E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3734B-91CD-4BB0-ACE4-DBFD7A1E6AEB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=−1−1×2×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3734B-91CD-4BB0-ACE4-DBFD7A1E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404213"/>
              </a:xfrm>
              <a:prstGeom prst="rect">
                <a:avLst/>
              </a:prstGeom>
              <a:blipFill>
                <a:blip r:embed="rId8"/>
                <a:stretch>
                  <a:fillRect l="-527" t="-107463" b="-159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72A21D-08F9-45A8-AF8B-5E4DB8A41A7F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72A21D-08F9-45A8-AF8B-5E4DB8A4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87C6FA-BB17-4E89-AF6E-0B4667700EA0}"/>
                  </a:ext>
                </a:extLst>
              </p:cNvPr>
              <p:cNvSpPr txBox="1"/>
              <p:nvPr/>
            </p:nvSpPr>
            <p:spPr>
              <a:xfrm>
                <a:off x="437820" y="5713864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87C6FA-BB17-4E89-AF6E-0B466770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" y="5713864"/>
                <a:ext cx="8096579" cy="369332"/>
              </a:xfrm>
              <a:prstGeom prst="rect">
                <a:avLst/>
              </a:prstGeom>
              <a:blipFill>
                <a:blip r:embed="rId10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6A61B84-EA61-4073-9C28-3015F41613F1}"/>
              </a:ext>
            </a:extLst>
          </p:cNvPr>
          <p:cNvSpPr txBox="1"/>
          <p:nvPr/>
        </p:nvSpPr>
        <p:spPr>
          <a:xfrm>
            <a:off x="437820" y="6163300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0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847987-8625-4504-80B9-6B517A816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68" y="3969159"/>
            <a:ext cx="3321863" cy="26574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A93F5C-E59C-4A4A-9420-79A45D400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07" y="1196302"/>
            <a:ext cx="3320799" cy="26574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1E2C34-5920-4F2C-A852-1C3FCEEE55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4" y="1235298"/>
            <a:ext cx="3222478" cy="25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30BA97D-2818-4EBA-8892-F3E386D18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=5−1.02×2×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=−1.12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=−1.12−1.02×2×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−1.12−2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≈7.48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blipFill>
                <a:blip r:embed="rId8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−3.70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409854B-D6F8-4B82-9588-B2F12A4B5668}"/>
              </a:ext>
            </a:extLst>
          </p:cNvPr>
          <p:cNvSpPr txBox="1"/>
          <p:nvPr/>
        </p:nvSpPr>
        <p:spPr>
          <a:xfrm>
            <a:off x="437821" y="5677928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6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FAFE6B-A323-48A4-8B80-31DF496A9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64" y="3777536"/>
            <a:ext cx="3656074" cy="2924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E1A679-E7EF-4C47-8A3B-8EA4400C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2" y="852677"/>
            <a:ext cx="3654904" cy="29248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2DF3D4-AEDC-4F2C-98F4-007643B32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6" y="852678"/>
            <a:ext cx="3654903" cy="2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30BA97D-2818-4EBA-8892-F3E386D18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=5−0.98×2×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=−0.88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=−0.88−0.98×2×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−0.88−2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/>
                  <a:t>4.76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blipFill>
                <a:blip r:embed="rId8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−0.65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409854B-D6F8-4B82-9588-B2F12A4B5668}"/>
              </a:ext>
            </a:extLst>
          </p:cNvPr>
          <p:cNvSpPr txBox="1"/>
          <p:nvPr/>
        </p:nvSpPr>
        <p:spPr>
          <a:xfrm>
            <a:off x="437821" y="5677928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38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EDC589-C80C-452D-8C6A-D5111C275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73" y="3971168"/>
            <a:ext cx="3299654" cy="2639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3EC5B7-809D-49C1-A9CD-C72CC507E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81" y="1168974"/>
            <a:ext cx="3298599" cy="26397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0C2A35-DF4F-4009-A627-5C26E72B4F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34" y="1168975"/>
            <a:ext cx="3298598" cy="26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864231-4E6D-4D26-8832-234319BFC980}"/>
              </a:ext>
            </a:extLst>
          </p:cNvPr>
          <p:cNvSpPr txBox="1"/>
          <p:nvPr/>
        </p:nvSpPr>
        <p:spPr>
          <a:xfrm>
            <a:off x="570271" y="1651820"/>
            <a:ext cx="800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of model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0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A2DC461-92E1-439E-96BF-387A297B5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22" y="2655788"/>
            <a:ext cx="3923956" cy="31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8DA74D-CD98-46D9-9FBC-296CBE080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3990520"/>
            <a:ext cx="3167534" cy="2534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FB6363-E4C5-4C58-B95E-6918209B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4" y="3990520"/>
            <a:ext cx="3167533" cy="25340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289B00-7C8F-4012-9706-7BF5E0E5C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4" y="1455682"/>
            <a:ext cx="3167533" cy="25348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EEE9E1-D9E1-4613-80CC-8DE9D34D00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1465142"/>
            <a:ext cx="3167534" cy="2534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34DF99-9484-4836-8764-5A4002061FC9}"/>
                  </a:ext>
                </a:extLst>
              </p:cNvPr>
              <p:cNvSpPr/>
              <p:nvPr/>
            </p:nvSpPr>
            <p:spPr>
              <a:xfrm>
                <a:off x="2824368" y="70900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34DF99-9484-4836-8764-5A4002061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368" y="709004"/>
                <a:ext cx="349526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9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for 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2740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Software for AI</a:t>
            </a:r>
          </a:p>
        </p:txBody>
      </p:sp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DC3FCDCF-2091-4D85-B27B-C8429859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22" y="953729"/>
            <a:ext cx="8410090" cy="4709651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55EF36-45B7-4884-A061-6C88BCB9DE10}"/>
              </a:ext>
            </a:extLst>
          </p:cNvPr>
          <p:cNvSpPr txBox="1"/>
          <p:nvPr/>
        </p:nvSpPr>
        <p:spPr>
          <a:xfrm>
            <a:off x="2743200" y="2181193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F39192-8F03-4576-BA3E-592F195DD250}"/>
              </a:ext>
            </a:extLst>
          </p:cNvPr>
          <p:cNvSpPr txBox="1"/>
          <p:nvPr/>
        </p:nvSpPr>
        <p:spPr>
          <a:xfrm>
            <a:off x="3824748" y="2185163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Julia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806201-8672-4316-A4CB-2EAFDB922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17664"/>
            <a:ext cx="1354394" cy="13543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AD6AB9-901E-4738-AA1D-873935B5AE7C}"/>
              </a:ext>
            </a:extLst>
          </p:cNvPr>
          <p:cNvSpPr txBox="1"/>
          <p:nvPr/>
        </p:nvSpPr>
        <p:spPr>
          <a:xfrm>
            <a:off x="4375355" y="5466735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Mindspore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2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Algorithm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7C0976-26AD-44DA-A8BA-1E9D377C6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Building a NN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E82D2-8B6C-4DCA-98DC-1082BDDC5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61" y="887994"/>
            <a:ext cx="6543078" cy="54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78096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Loss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27053-0501-4032-972C-CE40A6606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6" y="978920"/>
            <a:ext cx="6817848" cy="54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Initialization of NN parameters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17310-21D8-4B60-8C3C-9A77ACAA5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25" y="907263"/>
            <a:ext cx="7075750" cy="55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Optimization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4D1A5-8C5A-423B-82CE-A47B22ED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11" y="922560"/>
            <a:ext cx="7042853" cy="5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Prediction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C5763-6571-4841-96CC-06D362E14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4" y="3119699"/>
            <a:ext cx="7585991" cy="6186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C0ECA0-C781-46C4-B149-3C77AF98A84A}"/>
              </a:ext>
            </a:extLst>
          </p:cNvPr>
          <p:cNvSpPr txBox="1"/>
          <p:nvPr/>
        </p:nvSpPr>
        <p:spPr>
          <a:xfrm>
            <a:off x="930275" y="2359742"/>
            <a:ext cx="728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feed_dict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_test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0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10793C-89E3-4BEE-BF1E-E011018B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69" y="857546"/>
            <a:ext cx="3347847" cy="2679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A2ED38-51B0-4C94-8725-FCEAD49B9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3" y="3952722"/>
            <a:ext cx="3347848" cy="2679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827411-DCBA-48FB-891E-C5BEE761F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52721"/>
            <a:ext cx="3510116" cy="2808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FFBF0D-C30A-4F01-BC67-C3CA755F7E78}"/>
                  </a:ext>
                </a:extLst>
              </p:cNvPr>
              <p:cNvSpPr txBox="1"/>
              <p:nvPr/>
            </p:nvSpPr>
            <p:spPr>
              <a:xfrm>
                <a:off x="245807" y="1185734"/>
                <a:ext cx="48866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hidden layers with 20 neurons per layer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FFBF0D-C30A-4F01-BC67-C3CA755F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7" y="1185734"/>
                <a:ext cx="4886632" cy="1477328"/>
              </a:xfrm>
              <a:prstGeom prst="rect">
                <a:avLst/>
              </a:prstGeom>
              <a:blipFill>
                <a:blip r:embed="rId6"/>
                <a:stretch>
                  <a:fillRect l="-748" t="-82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689EE-DE5D-4DAE-9EC9-2AD333323099}"/>
                  </a:ext>
                </a:extLst>
              </p:cNvPr>
              <p:cNvSpPr txBox="1"/>
              <p:nvPr/>
            </p:nvSpPr>
            <p:spPr>
              <a:xfrm>
                <a:off x="737420" y="2850732"/>
                <a:ext cx="3195484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689EE-DE5D-4DAE-9EC9-2AD333323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20" y="2850732"/>
                <a:ext cx="3195484" cy="115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FFBF0D-C30A-4F01-BC67-C3CA755F7E78}"/>
              </a:ext>
            </a:extLst>
          </p:cNvPr>
          <p:cNvSpPr txBox="1"/>
          <p:nvPr/>
        </p:nvSpPr>
        <p:spPr>
          <a:xfrm>
            <a:off x="186814" y="1651820"/>
            <a:ext cx="488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hidden layers with 20 neurons per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sigmoid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ED123D-6FE5-4656-B6D3-3146DD25F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46" y="937585"/>
            <a:ext cx="3404881" cy="2724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04D207-9F24-46F3-8A9B-C9984F587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" y="3924590"/>
            <a:ext cx="3542532" cy="28349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33DD7D-B6B3-432E-8FFC-108E5378B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29" y="3782960"/>
            <a:ext cx="3719513" cy="29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FFBF0D-C30A-4F01-BC67-C3CA755F7E78}"/>
              </a:ext>
            </a:extLst>
          </p:cNvPr>
          <p:cNvSpPr txBox="1"/>
          <p:nvPr/>
        </p:nvSpPr>
        <p:spPr>
          <a:xfrm>
            <a:off x="186814" y="1651820"/>
            <a:ext cx="488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hidden layers with 20 neurons per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681C04-3A64-4996-AEC9-D3490D6BF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14" y="886409"/>
            <a:ext cx="3591694" cy="2874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073C49-CDEC-4AB1-95FD-750F8F60F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2" y="3787546"/>
            <a:ext cx="3656450" cy="2926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18CDD3-8F21-40B5-B601-7A0188702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93" y="3760684"/>
            <a:ext cx="3690015" cy="29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232400" y="1222772"/>
            <a:ext cx="3474611" cy="2004879"/>
            <a:chOff x="5151229" y="1346753"/>
            <a:chExt cx="3474611" cy="2004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479905" y="6581001"/>
            <a:ext cx="2584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Neural Networks, 1989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6801" y="4280373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EA88CC-58A0-4269-8F98-0C7A2E35EF59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1950ABC-DBC1-48C1-B7FA-6533961E3509}"/>
                </a:ext>
              </a:extLst>
            </p:cNvPr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8C750DE-62B0-4B86-92B4-B2C6EADDFF54}"/>
                  </a:ext>
                </a:extLst>
              </p:cNvPr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B7189A4B-46D7-4546-A170-6D613A9B5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2" name="对象 41">
                      <a:extLst>
                        <a:ext uri="{FF2B5EF4-FFF2-40B4-BE49-F238E27FC236}">
                          <a16:creationId xmlns:a16="http://schemas.microsoft.com/office/drawing/2014/main" id="{60D151A5-8E11-4214-9A4F-D1CCDBE00BF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174" name="Equation" r:id="rId28" imgW="126720" imgH="139680" progId="Equation.DSMT4">
                            <p:embed/>
                          </p:oleObj>
                        </mc:Choice>
                        <mc:Fallback>
                          <p:oleObj name="Equation" r:id="rId28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2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3" name="对象 42">
                      <a:extLst>
                        <a:ext uri="{FF2B5EF4-FFF2-40B4-BE49-F238E27FC236}">
                          <a16:creationId xmlns:a16="http://schemas.microsoft.com/office/drawing/2014/main" id="{03B6E8D3-24D6-4F5E-898B-CAAFBF28E14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175" name="Equation" r:id="rId30" imgW="139680" imgH="164880" progId="Equation.DSMT4">
                            <p:embed/>
                          </p:oleObj>
                        </mc:Choice>
                        <mc:Fallback>
                          <p:oleObj name="Equation" r:id="rId30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36752C8-EFC7-48AC-9648-7FFFEF3DB006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A5A382B8-535A-46F2-B823-7394A320D65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BA5FCEFF-7F8C-4018-B85B-438DC9A8744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F71D42CB-D556-4CCE-9E6A-CC96A6451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0CCCA0BC-FA63-427E-A4E5-1396F8EB813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47C2D9F3-F7CA-46B3-84DE-B92FE5DB4AA0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6AF43F4D-170F-40D8-9FAD-A008A071B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134DD782-64B1-4561-BEE9-DBD0999E2BA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3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3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3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05C8210-4574-44C9-9FDD-EAEBFCB020FC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248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249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blipFill>
                <a:blip r:embed="rId24"/>
                <a:stretch>
                  <a:fillRect l="-526" t="-935" b="-2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/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Depth: # of hidden layers + 1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blipFill>
                <a:blip r:embed="rId25"/>
                <a:stretch>
                  <a:fillRect l="-1257" b="-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14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D94F79C-8D3D-408A-9DC1-DA7BF705A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" y="825910"/>
            <a:ext cx="8636979" cy="43400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4A426E8-F1AA-45F9-B47C-9A9375D361C4}"/>
              </a:ext>
            </a:extLst>
          </p:cNvPr>
          <p:cNvSpPr txBox="1"/>
          <p:nvPr/>
        </p:nvSpPr>
        <p:spPr>
          <a:xfrm>
            <a:off x="442452" y="5165992"/>
            <a:ext cx="8259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choice: tanh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very deep NNs, try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-type activation function first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7A03B15-8C1C-49B1-9FD9-889362B26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84" y="867322"/>
            <a:ext cx="7307432" cy="56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102A20D-B46B-48E1-9193-400D739C6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1" y="906409"/>
            <a:ext cx="8405130" cy="57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0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1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EBCBCE-9884-4845-B641-D7050158A3D8}"/>
              </a:ext>
            </a:extLst>
          </p:cNvPr>
          <p:cNvSpPr txBox="1"/>
          <p:nvPr/>
        </p:nvSpPr>
        <p:spPr>
          <a:xfrm>
            <a:off x="481073" y="3788960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7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13867</TotalTime>
  <Words>1169</Words>
  <Application>Microsoft Office PowerPoint</Application>
  <PresentationFormat>全屏显示(4:3)</PresentationFormat>
  <Paragraphs>283</Paragraphs>
  <Slides>37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1187</cp:revision>
  <dcterms:created xsi:type="dcterms:W3CDTF">2017-09-04T15:34:47Z</dcterms:created>
  <dcterms:modified xsi:type="dcterms:W3CDTF">2025-03-04T07:15:17Z</dcterms:modified>
</cp:coreProperties>
</file>